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둥근펜" panose="020B0600000101010101" charset="-127"/>
      <p:regular r:id="rId30"/>
    </p:embeddedFont>
    <p:embeddedFont>
      <p:font typeface="둥근펜 Bold" panose="020B0600000101010101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한컴 말랑말랑 Bold" panose="020F0803000000000000" pitchFamily="50" charset="-127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 SemiBold" panose="020B0706030804020204" pitchFamily="34" charset="0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96" y="1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99A5D-CF9A-4CF4-80D9-270736504DB8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F7EE1-1A13-4F11-8086-458CE33349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5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473742-6B2D-480F-B0F5-2EF19F9788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18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4.png"/><Relationship Id="rId18" Type="http://schemas.openxmlformats.org/officeDocument/2006/relationships/image" Target="../media/image53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43.png"/><Relationship Id="rId17" Type="http://schemas.openxmlformats.org/officeDocument/2006/relationships/image" Target="../media/image52.png"/><Relationship Id="rId2" Type="http://schemas.openxmlformats.org/officeDocument/2006/relationships/image" Target="../media/image28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50.png"/><Relationship Id="rId10" Type="http://schemas.openxmlformats.org/officeDocument/2006/relationships/image" Target="../media/image49.png"/><Relationship Id="rId19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4.png"/><Relationship Id="rId18" Type="http://schemas.openxmlformats.org/officeDocument/2006/relationships/image" Target="../media/image58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43.png"/><Relationship Id="rId17" Type="http://schemas.openxmlformats.org/officeDocument/2006/relationships/image" Target="../media/image57.png"/><Relationship Id="rId2" Type="http://schemas.openxmlformats.org/officeDocument/2006/relationships/image" Target="../media/image2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55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hyperlink" Target="https://www.yna.co.kr/view/AKR20200803135000797?input=1195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60.png"/><Relationship Id="rId10" Type="http://schemas.openxmlformats.org/officeDocument/2006/relationships/image" Target="../media/image49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12" Type="http://schemas.openxmlformats.org/officeDocument/2006/relationships/image" Target="../media/image44.png"/><Relationship Id="rId2" Type="http://schemas.openxmlformats.org/officeDocument/2006/relationships/image" Target="../media/image28.png"/><Relationship Id="rId16" Type="http://schemas.openxmlformats.org/officeDocument/2006/relationships/hyperlink" Target="https://data.kma.go.kr/climate/RankState/selectRankStatisticsDivisionList.do?pgmNo=17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3.png"/><Relationship Id="rId5" Type="http://schemas.openxmlformats.org/officeDocument/2006/relationships/image" Target="../media/image32.png"/><Relationship Id="rId15" Type="http://schemas.openxmlformats.org/officeDocument/2006/relationships/image" Target="../media/image61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9.png"/><Relationship Id="rId5" Type="http://schemas.openxmlformats.org/officeDocument/2006/relationships/image" Target="../media/image31.png"/><Relationship Id="rId1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30.png"/><Relationship Id="rId9" Type="http://schemas.openxmlformats.org/officeDocument/2006/relationships/image" Target="../media/image47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kma.go.kr/cmmn/main.do" TargetMode="External"/><Relationship Id="rId7" Type="http://schemas.openxmlformats.org/officeDocument/2006/relationships/hyperlink" Target="https://www-dbpia-co-kr.libproxy.yu.ac.kr/journal/articleDetail?nodeId=NODE0613593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orest.go.kr/kfsweb/kfs/idx/Index.do?mn=NKFS_01&amp;mainType=01&amp;slide=2" TargetMode="External"/><Relationship Id="rId5" Type="http://schemas.openxmlformats.org/officeDocument/2006/relationships/hyperlink" Target="https://news.heraldcorp.com/view.php?ud=20220917000022" TargetMode="External"/><Relationship Id="rId4" Type="http://schemas.openxmlformats.org/officeDocument/2006/relationships/hyperlink" Target="https://www.imaeil.com/page/view/202404011750570111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729" t="-165532" r="-65572" b="-1367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64646" y="732716"/>
            <a:ext cx="2214828" cy="2247519"/>
          </a:xfrm>
          <a:custGeom>
            <a:avLst/>
            <a:gdLst/>
            <a:ahLst/>
            <a:cxnLst/>
            <a:rect l="l" t="t" r="r" b="b"/>
            <a:pathLst>
              <a:path w="2214828" h="2247519">
                <a:moveTo>
                  <a:pt x="0" y="0"/>
                </a:moveTo>
                <a:lnTo>
                  <a:pt x="2214828" y="0"/>
                </a:lnTo>
                <a:lnTo>
                  <a:pt x="2214828" y="2247519"/>
                </a:lnTo>
                <a:lnTo>
                  <a:pt x="0" y="2247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7315" y="732716"/>
            <a:ext cx="1703411" cy="1728554"/>
          </a:xfrm>
          <a:custGeom>
            <a:avLst/>
            <a:gdLst/>
            <a:ahLst/>
            <a:cxnLst/>
            <a:rect l="l" t="t" r="r" b="b"/>
            <a:pathLst>
              <a:path w="1703411" h="1728554">
                <a:moveTo>
                  <a:pt x="0" y="0"/>
                </a:moveTo>
                <a:lnTo>
                  <a:pt x="1703411" y="0"/>
                </a:lnTo>
                <a:lnTo>
                  <a:pt x="1703411" y="1728554"/>
                </a:lnTo>
                <a:lnTo>
                  <a:pt x="0" y="1728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93369">
            <a:off x="16148440" y="7017077"/>
            <a:ext cx="1732554" cy="1758126"/>
          </a:xfrm>
          <a:custGeom>
            <a:avLst/>
            <a:gdLst/>
            <a:ahLst/>
            <a:cxnLst/>
            <a:rect l="l" t="t" r="r" b="b"/>
            <a:pathLst>
              <a:path w="1732554" h="1758126">
                <a:moveTo>
                  <a:pt x="0" y="0"/>
                </a:moveTo>
                <a:lnTo>
                  <a:pt x="1732554" y="0"/>
                </a:lnTo>
                <a:lnTo>
                  <a:pt x="1732554" y="1758126"/>
                </a:lnTo>
                <a:lnTo>
                  <a:pt x="0" y="1758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7124" y="7504748"/>
            <a:ext cx="3123891" cy="2419596"/>
          </a:xfrm>
          <a:custGeom>
            <a:avLst/>
            <a:gdLst/>
            <a:ahLst/>
            <a:cxnLst/>
            <a:rect l="l" t="t" r="r" b="b"/>
            <a:pathLst>
              <a:path w="3123891" h="2419596">
                <a:moveTo>
                  <a:pt x="0" y="0"/>
                </a:moveTo>
                <a:lnTo>
                  <a:pt x="3123891" y="0"/>
                </a:lnTo>
                <a:lnTo>
                  <a:pt x="3123891" y="2419596"/>
                </a:lnTo>
                <a:lnTo>
                  <a:pt x="0" y="24195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48160" y="578378"/>
            <a:ext cx="848242" cy="900643"/>
          </a:xfrm>
          <a:custGeom>
            <a:avLst/>
            <a:gdLst/>
            <a:ahLst/>
            <a:cxnLst/>
            <a:rect l="l" t="t" r="r" b="b"/>
            <a:pathLst>
              <a:path w="848242" h="900643">
                <a:moveTo>
                  <a:pt x="0" y="0"/>
                </a:moveTo>
                <a:lnTo>
                  <a:pt x="848242" y="0"/>
                </a:lnTo>
                <a:lnTo>
                  <a:pt x="848242" y="900644"/>
                </a:lnTo>
                <a:lnTo>
                  <a:pt x="0" y="9006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4725796" y="578378"/>
            <a:ext cx="848242" cy="900643"/>
          </a:xfrm>
          <a:custGeom>
            <a:avLst/>
            <a:gdLst/>
            <a:ahLst/>
            <a:cxnLst/>
            <a:rect l="l" t="t" r="r" b="b"/>
            <a:pathLst>
              <a:path w="848242" h="900643">
                <a:moveTo>
                  <a:pt x="848242" y="0"/>
                </a:moveTo>
                <a:lnTo>
                  <a:pt x="0" y="0"/>
                </a:lnTo>
                <a:lnTo>
                  <a:pt x="0" y="900644"/>
                </a:lnTo>
                <a:lnTo>
                  <a:pt x="848242" y="900644"/>
                </a:lnTo>
                <a:lnTo>
                  <a:pt x="84824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008817" flipH="1">
            <a:off x="12246324" y="8950398"/>
            <a:ext cx="908113" cy="964213"/>
          </a:xfrm>
          <a:custGeom>
            <a:avLst/>
            <a:gdLst/>
            <a:ahLst/>
            <a:cxnLst/>
            <a:rect l="l" t="t" r="r" b="b"/>
            <a:pathLst>
              <a:path w="908113" h="964213">
                <a:moveTo>
                  <a:pt x="908113" y="0"/>
                </a:moveTo>
                <a:lnTo>
                  <a:pt x="0" y="0"/>
                </a:lnTo>
                <a:lnTo>
                  <a:pt x="0" y="964213"/>
                </a:lnTo>
                <a:lnTo>
                  <a:pt x="908113" y="964213"/>
                </a:lnTo>
                <a:lnTo>
                  <a:pt x="90811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637089" flipH="1">
            <a:off x="530586" y="2488976"/>
            <a:ext cx="925353" cy="982518"/>
          </a:xfrm>
          <a:custGeom>
            <a:avLst/>
            <a:gdLst/>
            <a:ahLst/>
            <a:cxnLst/>
            <a:rect l="l" t="t" r="r" b="b"/>
            <a:pathLst>
              <a:path w="925353" h="982518">
                <a:moveTo>
                  <a:pt x="925354" y="0"/>
                </a:moveTo>
                <a:lnTo>
                  <a:pt x="0" y="0"/>
                </a:lnTo>
                <a:lnTo>
                  <a:pt x="0" y="982518"/>
                </a:lnTo>
                <a:lnTo>
                  <a:pt x="925354" y="982518"/>
                </a:lnTo>
                <a:lnTo>
                  <a:pt x="92535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400904">
            <a:off x="16753974" y="4055436"/>
            <a:ext cx="521487" cy="956059"/>
          </a:xfrm>
          <a:custGeom>
            <a:avLst/>
            <a:gdLst/>
            <a:ahLst/>
            <a:cxnLst/>
            <a:rect l="l" t="t" r="r" b="b"/>
            <a:pathLst>
              <a:path w="521487" h="956059">
                <a:moveTo>
                  <a:pt x="0" y="0"/>
                </a:moveTo>
                <a:lnTo>
                  <a:pt x="521487" y="0"/>
                </a:lnTo>
                <a:lnTo>
                  <a:pt x="521487" y="956059"/>
                </a:lnTo>
                <a:lnTo>
                  <a:pt x="0" y="956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662922">
            <a:off x="15081253" y="8651551"/>
            <a:ext cx="521487" cy="956059"/>
          </a:xfrm>
          <a:custGeom>
            <a:avLst/>
            <a:gdLst/>
            <a:ahLst/>
            <a:cxnLst/>
            <a:rect l="l" t="t" r="r" b="b"/>
            <a:pathLst>
              <a:path w="521487" h="956059">
                <a:moveTo>
                  <a:pt x="0" y="0"/>
                </a:moveTo>
                <a:lnTo>
                  <a:pt x="521487" y="0"/>
                </a:lnTo>
                <a:lnTo>
                  <a:pt x="521487" y="956060"/>
                </a:lnTo>
                <a:lnTo>
                  <a:pt x="0" y="9560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662922">
            <a:off x="8843643" y="8862694"/>
            <a:ext cx="521487" cy="956059"/>
          </a:xfrm>
          <a:custGeom>
            <a:avLst/>
            <a:gdLst/>
            <a:ahLst/>
            <a:cxnLst/>
            <a:rect l="l" t="t" r="r" b="b"/>
            <a:pathLst>
              <a:path w="521487" h="956059">
                <a:moveTo>
                  <a:pt x="0" y="0"/>
                </a:moveTo>
                <a:lnTo>
                  <a:pt x="521487" y="0"/>
                </a:lnTo>
                <a:lnTo>
                  <a:pt x="521487" y="956059"/>
                </a:lnTo>
                <a:lnTo>
                  <a:pt x="0" y="956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7586274">
            <a:off x="7568884" y="463972"/>
            <a:ext cx="521487" cy="956059"/>
          </a:xfrm>
          <a:custGeom>
            <a:avLst/>
            <a:gdLst/>
            <a:ahLst/>
            <a:cxnLst/>
            <a:rect l="l" t="t" r="r" b="b"/>
            <a:pathLst>
              <a:path w="521487" h="956059">
                <a:moveTo>
                  <a:pt x="0" y="0"/>
                </a:moveTo>
                <a:lnTo>
                  <a:pt x="521487" y="0"/>
                </a:lnTo>
                <a:lnTo>
                  <a:pt x="521487" y="956059"/>
                </a:lnTo>
                <a:lnTo>
                  <a:pt x="0" y="9560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9824295">
            <a:off x="1211410" y="5129690"/>
            <a:ext cx="553109" cy="1014034"/>
          </a:xfrm>
          <a:custGeom>
            <a:avLst/>
            <a:gdLst/>
            <a:ahLst/>
            <a:cxnLst/>
            <a:rect l="l" t="t" r="r" b="b"/>
            <a:pathLst>
              <a:path w="553109" h="1014034">
                <a:moveTo>
                  <a:pt x="0" y="0"/>
                </a:moveTo>
                <a:lnTo>
                  <a:pt x="553109" y="0"/>
                </a:lnTo>
                <a:lnTo>
                  <a:pt x="553109" y="1014034"/>
                </a:lnTo>
                <a:lnTo>
                  <a:pt x="0" y="1014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700000">
            <a:off x="10361086" y="434984"/>
            <a:ext cx="553109" cy="1014034"/>
          </a:xfrm>
          <a:custGeom>
            <a:avLst/>
            <a:gdLst/>
            <a:ahLst/>
            <a:cxnLst/>
            <a:rect l="l" t="t" r="r" b="b"/>
            <a:pathLst>
              <a:path w="553109" h="1014034">
                <a:moveTo>
                  <a:pt x="0" y="0"/>
                </a:moveTo>
                <a:lnTo>
                  <a:pt x="553109" y="0"/>
                </a:lnTo>
                <a:lnTo>
                  <a:pt x="553109" y="1014034"/>
                </a:lnTo>
                <a:lnTo>
                  <a:pt x="0" y="1014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7692788">
            <a:off x="5297483" y="8833707"/>
            <a:ext cx="553109" cy="1014034"/>
          </a:xfrm>
          <a:custGeom>
            <a:avLst/>
            <a:gdLst/>
            <a:ahLst/>
            <a:cxnLst/>
            <a:rect l="l" t="t" r="r" b="b"/>
            <a:pathLst>
              <a:path w="553109" h="1014034">
                <a:moveTo>
                  <a:pt x="0" y="0"/>
                </a:moveTo>
                <a:lnTo>
                  <a:pt x="553109" y="0"/>
                </a:lnTo>
                <a:lnTo>
                  <a:pt x="553109" y="1014034"/>
                </a:lnTo>
                <a:lnTo>
                  <a:pt x="0" y="1014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159070" y="1572454"/>
            <a:ext cx="13969861" cy="7142091"/>
          </a:xfrm>
          <a:custGeom>
            <a:avLst/>
            <a:gdLst/>
            <a:ahLst/>
            <a:cxnLst/>
            <a:rect l="l" t="t" r="r" b="b"/>
            <a:pathLst>
              <a:path w="13969861" h="7142091">
                <a:moveTo>
                  <a:pt x="0" y="0"/>
                </a:moveTo>
                <a:lnTo>
                  <a:pt x="13969860" y="0"/>
                </a:lnTo>
                <a:lnTo>
                  <a:pt x="13969860" y="7142092"/>
                </a:lnTo>
                <a:lnTo>
                  <a:pt x="0" y="71420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485786" y="5799948"/>
            <a:ext cx="11316428" cy="61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3"/>
              </a:lnSpc>
            </a:pPr>
            <a:r>
              <a:rPr lang="en-US" sz="3938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이민하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50728" y="3599623"/>
            <a:ext cx="9850833" cy="1822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3"/>
              </a:lnSpc>
            </a:pPr>
            <a:r>
              <a:rPr lang="en-US" sz="11626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봄 추이 분석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결론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96998" y="2242958"/>
            <a:ext cx="605660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〮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실제로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봄의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기간은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빠르게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줄어들고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있다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96998" y="3946345"/>
            <a:ext cx="1009520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〮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상대적으로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기온이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낮던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중부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지방에서의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지구온난화의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여파가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심하다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96998" y="5649732"/>
            <a:ext cx="697100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〮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대구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같은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남부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지방은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20년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전부터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봄이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없었다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96998" y="7357881"/>
            <a:ext cx="2399002" cy="430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〮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지구를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</a:t>
            </a:r>
            <a:r>
              <a:rPr lang="en-US" sz="250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지키자</a:t>
            </a:r>
            <a:r>
              <a:rPr lang="en-US" sz="250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152650"/>
            <a:ext cx="15316200" cy="1074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80000">
            <a:off x="2114550" y="-38100"/>
            <a:ext cx="10915650" cy="1266825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480000">
            <a:off x="4171950" y="-914400"/>
            <a:ext cx="11087100" cy="127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80000">
            <a:off x="5467350" y="-400050"/>
            <a:ext cx="10896600" cy="1266825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420000">
            <a:off x="7219950" y="-1238250"/>
            <a:ext cx="11449050" cy="1266825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660000">
            <a:off x="8477250" y="-209550"/>
            <a:ext cx="11087100" cy="12763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838700" y="7315200"/>
            <a:ext cx="86296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ko-KR" altLang="en-US" sz="2550">
                <a:solidFill>
                  <a:srgbClr val="FFE74A"/>
                </a:solidFill>
                <a:ea typeface="Gmarket Sans Medium"/>
              </a:rPr>
              <a:t>이송은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720000">
            <a:off x="13277850" y="2400300"/>
            <a:ext cx="800100" cy="990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720000">
            <a:off x="4019550" y="2705100"/>
            <a:ext cx="704850" cy="40005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300000">
            <a:off x="4819650" y="2381250"/>
            <a:ext cx="514350" cy="28575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660000">
            <a:off x="4114800" y="2152650"/>
            <a:ext cx="628650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447694" y="436227"/>
            <a:ext cx="704850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잠자리 초견</a:t>
            </a:r>
            <a:r>
              <a:rPr lang="en-US" altLang="ko-KR" sz="3300" dirty="0">
                <a:solidFill>
                  <a:srgbClr val="FFE74A"/>
                </a:solidFill>
                <a:latin typeface="Open Sans SemiBold"/>
              </a:rPr>
              <a:t>(</a:t>
            </a: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처음 발견</a:t>
            </a:r>
            <a:r>
              <a:rPr lang="en-US" altLang="ko-KR" sz="3300" dirty="0">
                <a:solidFill>
                  <a:srgbClr val="FFE74A"/>
                </a:solidFill>
                <a:latin typeface="Open Sans SemiBold"/>
              </a:rPr>
              <a:t>)</a:t>
            </a:r>
            <a:endParaRPr lang="en-US" sz="3300" dirty="0">
              <a:solidFill>
                <a:srgbClr val="FFE74A"/>
              </a:solidFill>
              <a:latin typeface="Open Sans SemiBold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351405"/>
            <a:ext cx="64389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720000">
            <a:off x="12599733" y="-124845"/>
            <a:ext cx="800100" cy="990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720000">
            <a:off x="3819707" y="807702"/>
            <a:ext cx="704850" cy="4000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300000">
            <a:off x="4619807" y="483852"/>
            <a:ext cx="514350" cy="2857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660000">
            <a:off x="3914957" y="255252"/>
            <a:ext cx="628650" cy="361950"/>
          </a:xfrm>
          <a:prstGeom prst="rect">
            <a:avLst/>
          </a:prstGeom>
        </p:spPr>
      </p:pic>
      <p:pic>
        <p:nvPicPr>
          <p:cNvPr id="29" name="Picture 21">
            <a:extLst>
              <a:ext uri="{FF2B5EF4-FFF2-40B4-BE49-F238E27FC236}">
                <a16:creationId xmlns:a16="http://schemas.microsoft.com/office/drawing/2014/main" id="{48C16FBA-AD73-4E27-8FEB-C24674D1D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023051"/>
            <a:ext cx="6438900" cy="38100"/>
          </a:xfrm>
          <a:prstGeom prst="rect">
            <a:avLst/>
          </a:prstGeom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FEA4432C-F712-4527-BE39-54768E4F9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23" y="1335623"/>
            <a:ext cx="7333799" cy="27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>
            <a:extLst>
              <a:ext uri="{FF2B5EF4-FFF2-40B4-BE49-F238E27FC236}">
                <a16:creationId xmlns:a16="http://schemas.microsoft.com/office/drawing/2014/main" id="{5B2D4410-621B-43F6-8EF2-64097FD0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4116611"/>
            <a:ext cx="7404824" cy="27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0">
            <a:extLst>
              <a:ext uri="{FF2B5EF4-FFF2-40B4-BE49-F238E27FC236}">
                <a16:creationId xmlns:a16="http://schemas.microsoft.com/office/drawing/2014/main" id="{7C785203-39F1-4F39-8A7E-78D5D13CC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02" y="6909722"/>
            <a:ext cx="7486796" cy="278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73A0F205-2549-490F-8302-2D7BAF3C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23" y="4120401"/>
            <a:ext cx="7333802" cy="272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46A662A9-EDC0-44E1-945D-DDCE27844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129" y="1341601"/>
            <a:ext cx="7325006" cy="272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DDD1C4-D127-4451-8D93-302B9046D0C9}"/>
              </a:ext>
            </a:extLst>
          </p:cNvPr>
          <p:cNvSpPr txBox="1"/>
          <p:nvPr/>
        </p:nvSpPr>
        <p:spPr>
          <a:xfrm>
            <a:off x="3334593" y="9658597"/>
            <a:ext cx="11357596" cy="507831"/>
          </a:xfrm>
          <a:prstGeom prst="rect">
            <a:avLst/>
          </a:prstGeom>
          <a:solidFill>
            <a:srgbClr val="0397F5"/>
          </a:solidFill>
        </p:spPr>
        <p:txBody>
          <a:bodyPr wrap="none" rtlCol="0">
            <a:spAutoFit/>
          </a:bodyPr>
          <a:lstStyle/>
          <a:p>
            <a:r>
              <a:rPr lang="ko-KR" altLang="en-US" sz="2700" b="1" dirty="0">
                <a:solidFill>
                  <a:srgbClr val="FFFF00"/>
                </a:solidFill>
              </a:rPr>
              <a:t>평균 대비 감소하는 추세로 나타나므로 점점 잠자리 초견 시기가 빨라진다 </a:t>
            </a:r>
          </a:p>
        </p:txBody>
      </p:sp>
    </p:spTree>
    <p:extLst>
      <p:ext uri="{BB962C8B-B14F-4D97-AF65-F5344CB8AC3E}">
        <p14:creationId xmlns:p14="http://schemas.microsoft.com/office/powerpoint/2010/main" val="88836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351405"/>
            <a:ext cx="64389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720000">
            <a:off x="12416612" y="-384092"/>
            <a:ext cx="800100" cy="990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720000">
            <a:off x="3819707" y="807702"/>
            <a:ext cx="704850" cy="4000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300000">
            <a:off x="4619807" y="483852"/>
            <a:ext cx="514350" cy="2857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660000">
            <a:off x="3914957" y="255252"/>
            <a:ext cx="628650" cy="361950"/>
          </a:xfrm>
          <a:prstGeom prst="rect">
            <a:avLst/>
          </a:prstGeom>
        </p:spPr>
      </p:pic>
      <p:pic>
        <p:nvPicPr>
          <p:cNvPr id="29" name="Picture 21">
            <a:extLst>
              <a:ext uri="{FF2B5EF4-FFF2-40B4-BE49-F238E27FC236}">
                <a16:creationId xmlns:a16="http://schemas.microsoft.com/office/drawing/2014/main" id="{48C16FBA-AD73-4E27-8FEB-C24674D1D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7400" y="1023051"/>
            <a:ext cx="6438900" cy="381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1DDD1C4-D127-4451-8D93-302B9046D0C9}"/>
              </a:ext>
            </a:extLst>
          </p:cNvPr>
          <p:cNvSpPr txBox="1"/>
          <p:nvPr/>
        </p:nvSpPr>
        <p:spPr>
          <a:xfrm>
            <a:off x="3364089" y="9712397"/>
            <a:ext cx="11011348" cy="507831"/>
          </a:xfrm>
          <a:prstGeom prst="rect">
            <a:avLst/>
          </a:prstGeom>
          <a:solidFill>
            <a:srgbClr val="0397F5"/>
          </a:solidFill>
        </p:spPr>
        <p:txBody>
          <a:bodyPr wrap="none" rtlCol="0">
            <a:spAutoFit/>
          </a:bodyPr>
          <a:lstStyle/>
          <a:p>
            <a:r>
              <a:rPr lang="ko-KR" altLang="en-US" sz="2700" b="1" dirty="0">
                <a:solidFill>
                  <a:srgbClr val="FFFF00"/>
                </a:solidFill>
              </a:rPr>
              <a:t>평균 대비 감소하는 추세로 나타나므로 점점 매미 초성 시기가 빨라진다 </a:t>
            </a:r>
          </a:p>
        </p:txBody>
      </p:sp>
      <p:pic>
        <p:nvPicPr>
          <p:cNvPr id="35" name="Picture 14">
            <a:extLst>
              <a:ext uri="{FF2B5EF4-FFF2-40B4-BE49-F238E27FC236}">
                <a16:creationId xmlns:a16="http://schemas.microsoft.com/office/drawing/2014/main" id="{E3221E21-06E0-4595-957C-E3E50B308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23" y="1355268"/>
            <a:ext cx="7313366" cy="27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">
            <a:extLst>
              <a:ext uri="{FF2B5EF4-FFF2-40B4-BE49-F238E27FC236}">
                <a16:creationId xmlns:a16="http://schemas.microsoft.com/office/drawing/2014/main" id="{E3D5409D-8E11-4194-9249-BF96C5C3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32" y="4202873"/>
            <a:ext cx="7312652" cy="271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0">
            <a:extLst>
              <a:ext uri="{FF2B5EF4-FFF2-40B4-BE49-F238E27FC236}">
                <a16:creationId xmlns:a16="http://schemas.microsoft.com/office/drawing/2014/main" id="{5E4F9715-40C9-4AFC-B59A-E8664613C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32" y="6961504"/>
            <a:ext cx="7312656" cy="27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40100B99-BEFB-4C6C-91D4-D59039EEF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23" y="4202873"/>
            <a:ext cx="7147043" cy="26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EC123FED-DD8F-4335-94BD-357D4B569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32" y="1326535"/>
            <a:ext cx="7312658" cy="27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ACF9151-EC0F-49C9-9A03-14F59DCB4B72}"/>
              </a:ext>
            </a:extLst>
          </p:cNvPr>
          <p:cNvSpPr/>
          <p:nvPr/>
        </p:nvSpPr>
        <p:spPr>
          <a:xfrm>
            <a:off x="6394502" y="1718366"/>
            <a:ext cx="1019181" cy="693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98A1D84-D419-4B0C-A812-71C5C736F464}"/>
              </a:ext>
            </a:extLst>
          </p:cNvPr>
          <p:cNvSpPr/>
          <p:nvPr/>
        </p:nvSpPr>
        <p:spPr>
          <a:xfrm>
            <a:off x="6506268" y="4478464"/>
            <a:ext cx="1019181" cy="693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7FF4103-015A-4C97-A0F6-140DC023E2D1}"/>
              </a:ext>
            </a:extLst>
          </p:cNvPr>
          <p:cNvSpPr/>
          <p:nvPr/>
        </p:nvSpPr>
        <p:spPr>
          <a:xfrm>
            <a:off x="14198511" y="1649182"/>
            <a:ext cx="1019181" cy="693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79567D6-4EB5-46B1-849D-A9078165E6F1}"/>
              </a:ext>
            </a:extLst>
          </p:cNvPr>
          <p:cNvSpPr/>
          <p:nvPr/>
        </p:nvSpPr>
        <p:spPr>
          <a:xfrm>
            <a:off x="10011759" y="7237094"/>
            <a:ext cx="1019181" cy="693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4CF40291-25BE-402B-805D-C0F9BB211002}"/>
              </a:ext>
            </a:extLst>
          </p:cNvPr>
          <p:cNvSpPr/>
          <p:nvPr/>
        </p:nvSpPr>
        <p:spPr>
          <a:xfrm>
            <a:off x="14017379" y="4478464"/>
            <a:ext cx="1019181" cy="693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9ADD87EF-C704-4A10-8617-38BB161AE773}"/>
              </a:ext>
            </a:extLst>
          </p:cNvPr>
          <p:cNvSpPr txBox="1"/>
          <p:nvPr/>
        </p:nvSpPr>
        <p:spPr>
          <a:xfrm>
            <a:off x="5447694" y="436227"/>
            <a:ext cx="704850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매미 초성</a:t>
            </a:r>
            <a:r>
              <a:rPr lang="en-US" altLang="ko-KR" sz="3300" dirty="0">
                <a:solidFill>
                  <a:srgbClr val="FFE74A"/>
                </a:solidFill>
                <a:latin typeface="Open Sans SemiBold"/>
              </a:rPr>
              <a:t>(</a:t>
            </a: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처음 울음</a:t>
            </a:r>
            <a:r>
              <a:rPr lang="en-US" altLang="ko-KR" sz="3300" dirty="0">
                <a:solidFill>
                  <a:srgbClr val="FFE74A"/>
                </a:solidFill>
                <a:latin typeface="Open Sans SemiBold"/>
              </a:rPr>
              <a:t>)</a:t>
            </a:r>
            <a:endParaRPr lang="en-US" sz="3300" dirty="0">
              <a:solidFill>
                <a:srgbClr val="FFE74A"/>
              </a:solidFill>
              <a:latin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0278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252918" y="2016897"/>
            <a:ext cx="843915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3300" dirty="0">
                <a:solidFill>
                  <a:srgbClr val="FFE74A"/>
                </a:solidFill>
                <a:latin typeface="Open Sans SemiBold"/>
              </a:rPr>
              <a:t>2020</a:t>
            </a: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년의 그래프가 상승 추세가 나타난 이유 </a:t>
            </a:r>
            <a:endParaRPr lang="en-US" sz="3300" dirty="0">
              <a:solidFill>
                <a:srgbClr val="FFE74A"/>
              </a:solidFill>
              <a:latin typeface="Open Sans SemiBold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3926" y="1936876"/>
            <a:ext cx="8316000" cy="4920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6393" y="2662865"/>
            <a:ext cx="8316000" cy="4920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720000">
            <a:off x="14237924" y="2396618"/>
            <a:ext cx="800100" cy="990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720000">
            <a:off x="3590925" y="2786757"/>
            <a:ext cx="704850" cy="4000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300000">
            <a:off x="4391025" y="2462907"/>
            <a:ext cx="514350" cy="2857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660000">
            <a:off x="3686175" y="2234307"/>
            <a:ext cx="628650" cy="36195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030415A-3F6B-410D-A116-F623D65778C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97706" y="3912639"/>
            <a:ext cx="14556645" cy="33752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A34186-EAFD-4500-BDF7-4518E2267AA0}"/>
              </a:ext>
            </a:extLst>
          </p:cNvPr>
          <p:cNvSpPr txBox="1"/>
          <p:nvPr/>
        </p:nvSpPr>
        <p:spPr>
          <a:xfrm>
            <a:off x="2057280" y="7609198"/>
            <a:ext cx="139547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</a:rPr>
              <a:t>출처 </a:t>
            </a:r>
            <a:r>
              <a:rPr lang="en-US" altLang="ko-KR" sz="2700" dirty="0">
                <a:solidFill>
                  <a:schemeClr val="bg1"/>
                </a:solidFill>
              </a:rPr>
              <a:t>: </a:t>
            </a:r>
            <a:r>
              <a:rPr lang="en-US" altLang="ko-KR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ko-KR" altLang="en-US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이슈 컷</a:t>
            </a:r>
            <a:r>
              <a:rPr lang="en-US" altLang="ko-KR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] </a:t>
            </a:r>
            <a:r>
              <a:rPr lang="ko-KR" altLang="en-US" sz="2700" dirty="0" err="1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역대급</a:t>
            </a:r>
            <a:r>
              <a:rPr lang="ko-KR" altLang="en-US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2700" dirty="0" err="1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더위라더니</a:t>
            </a:r>
            <a:r>
              <a:rPr lang="en-US" altLang="ko-KR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</a:t>
            </a:r>
            <a:r>
              <a:rPr lang="ko-KR" altLang="en-US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열대야 사라지고 곳곳 </a:t>
            </a:r>
            <a:r>
              <a:rPr lang="ko-KR" altLang="en-US" sz="2700" dirty="0" err="1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물폭탄</a:t>
            </a:r>
            <a:r>
              <a:rPr lang="en-US" altLang="ko-KR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왜</a:t>
            </a:r>
            <a:r>
              <a:rPr lang="en-US" altLang="ko-KR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| </a:t>
            </a:r>
            <a:r>
              <a:rPr lang="ko-KR" altLang="en-US" sz="2700" dirty="0">
                <a:solidFill>
                  <a:srgbClr val="0000FF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연합뉴스 </a:t>
            </a:r>
            <a:r>
              <a:rPr lang="en-US" altLang="ko-KR" sz="27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(yna.co.kr)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09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720000">
            <a:off x="14114534" y="1479956"/>
            <a:ext cx="800100" cy="990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720000">
            <a:off x="4276905" y="859731"/>
            <a:ext cx="704850" cy="4000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300000">
            <a:off x="5077005" y="535881"/>
            <a:ext cx="514350" cy="2857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660000">
            <a:off x="4372155" y="307281"/>
            <a:ext cx="628650" cy="361950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1A6AE3F7-4A70-41AD-B72B-D1758BEDE272}"/>
              </a:ext>
            </a:extLst>
          </p:cNvPr>
          <p:cNvSpPr txBox="1"/>
          <p:nvPr/>
        </p:nvSpPr>
        <p:spPr>
          <a:xfrm>
            <a:off x="5258103" y="1487625"/>
            <a:ext cx="843915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3300" dirty="0">
                <a:solidFill>
                  <a:srgbClr val="FFE74A"/>
                </a:solidFill>
                <a:latin typeface="Open Sans SemiBold"/>
              </a:rPr>
              <a:t>2020</a:t>
            </a: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년의 그래프가 상승 추세가 나타난 이유 </a:t>
            </a:r>
            <a:endParaRPr lang="en-US" sz="3300" dirty="0">
              <a:solidFill>
                <a:srgbClr val="FFE74A"/>
              </a:solidFill>
              <a:latin typeface="Open Sans SemiBold"/>
            </a:endParaRPr>
          </a:p>
        </p:txBody>
      </p:sp>
      <p:pic>
        <p:nvPicPr>
          <p:cNvPr id="30" name="Picture 20">
            <a:extLst>
              <a:ext uri="{FF2B5EF4-FFF2-40B4-BE49-F238E27FC236}">
                <a16:creationId xmlns:a16="http://schemas.microsoft.com/office/drawing/2014/main" id="{7A318C48-C251-4DF4-8824-F89EA08F1E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99112" y="1407604"/>
            <a:ext cx="8316000" cy="49208"/>
          </a:xfrm>
          <a:prstGeom prst="rect">
            <a:avLst/>
          </a:prstGeom>
        </p:spPr>
      </p:pic>
      <p:pic>
        <p:nvPicPr>
          <p:cNvPr id="31" name="Picture 21">
            <a:extLst>
              <a:ext uri="{FF2B5EF4-FFF2-40B4-BE49-F238E27FC236}">
                <a16:creationId xmlns:a16="http://schemas.microsoft.com/office/drawing/2014/main" id="{74593790-2B97-4835-A4A4-87BD9B7ACB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1578" y="2133593"/>
            <a:ext cx="8316000" cy="4920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1CD93F2-4357-4B86-A4DE-5F20B206DD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74228" y="2511536"/>
            <a:ext cx="12849801" cy="517842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93747F-856A-45AC-A97B-29450774775D}"/>
              </a:ext>
            </a:extLst>
          </p:cNvPr>
          <p:cNvSpPr txBox="1"/>
          <p:nvPr/>
        </p:nvSpPr>
        <p:spPr>
          <a:xfrm>
            <a:off x="1409889" y="8003430"/>
            <a:ext cx="16178478" cy="923330"/>
          </a:xfrm>
          <a:prstGeom prst="rect">
            <a:avLst/>
          </a:prstGeom>
          <a:solidFill>
            <a:srgbClr val="0397F5"/>
          </a:solidFill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2020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년 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7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월에는 전 세계적으로 매우 더웠으나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, 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유독 한반도는 기록적으로 낮은 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7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월을 보냈다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. 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게다가 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2020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년 초 기록적인 이상 고온 탓에 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'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추운 겨울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, 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더운 여름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'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이 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'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더운 겨울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, 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추운 여름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'</a:t>
            </a:r>
            <a:r>
              <a:rPr lang="ko-KR" altLang="en-US" sz="2700" dirty="0">
                <a:solidFill>
                  <a:srgbClr val="FFFF00"/>
                </a:solidFill>
                <a:latin typeface="Pretendard JP"/>
              </a:rPr>
              <a:t>으로 바뀌었다</a:t>
            </a:r>
            <a:r>
              <a:rPr lang="en-US" altLang="ko-KR" sz="2700" dirty="0">
                <a:solidFill>
                  <a:srgbClr val="FFFF00"/>
                </a:solidFill>
                <a:latin typeface="Pretendard JP"/>
              </a:rPr>
              <a:t>. </a:t>
            </a:r>
            <a:endParaRPr lang="ko-KR" altLang="en-US" sz="2700" dirty="0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14016D-A708-444B-AF0F-55647897A196}"/>
              </a:ext>
            </a:extLst>
          </p:cNvPr>
          <p:cNvSpPr txBox="1"/>
          <p:nvPr/>
        </p:nvSpPr>
        <p:spPr>
          <a:xfrm>
            <a:off x="3508130" y="9277727"/>
            <a:ext cx="111762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</a:rPr>
              <a:t>출처 </a:t>
            </a:r>
            <a:r>
              <a:rPr lang="en-US" altLang="ko-KR" sz="2700" dirty="0">
                <a:solidFill>
                  <a:schemeClr val="bg1"/>
                </a:solidFill>
              </a:rPr>
              <a:t>: </a:t>
            </a:r>
            <a:r>
              <a:rPr lang="ko-KR" altLang="en-US" sz="2700" dirty="0" err="1">
                <a:hlinkClick r:id="rId16"/>
              </a:rPr>
              <a:t>기상자료개방포털</a:t>
            </a:r>
            <a:r>
              <a:rPr lang="en-US" altLang="ko-KR" sz="2700" dirty="0">
                <a:hlinkClick r:id="rId16"/>
              </a:rPr>
              <a:t>[</a:t>
            </a:r>
            <a:r>
              <a:rPr lang="ko-KR" altLang="en-US" sz="2700" dirty="0">
                <a:hlinkClick r:id="rId16"/>
              </a:rPr>
              <a:t>기후통계분석</a:t>
            </a:r>
            <a:r>
              <a:rPr lang="en-US" altLang="ko-KR" sz="2700" dirty="0">
                <a:hlinkClick r:id="rId16"/>
              </a:rPr>
              <a:t>:</a:t>
            </a:r>
            <a:r>
              <a:rPr lang="ko-KR" altLang="en-US" sz="2700" dirty="0">
                <a:hlinkClick r:id="rId16"/>
              </a:rPr>
              <a:t>통계분석</a:t>
            </a:r>
            <a:r>
              <a:rPr lang="en-US" altLang="ko-KR" sz="2700" dirty="0">
                <a:hlinkClick r:id="rId16"/>
              </a:rPr>
              <a:t>:</a:t>
            </a:r>
            <a:r>
              <a:rPr lang="ko-KR" altLang="en-US" sz="2700" dirty="0" err="1">
                <a:hlinkClick r:id="rId16"/>
              </a:rPr>
              <a:t>조건별통계</a:t>
            </a:r>
            <a:r>
              <a:rPr lang="en-US" altLang="ko-KR" sz="2700" dirty="0">
                <a:hlinkClick r:id="rId16"/>
              </a:rPr>
              <a:t>] (kma.go.kr)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FF8DD02-71D7-42CA-93A4-327CEEC0DFBF}"/>
              </a:ext>
            </a:extLst>
          </p:cNvPr>
          <p:cNvSpPr/>
          <p:nvPr/>
        </p:nvSpPr>
        <p:spPr>
          <a:xfrm>
            <a:off x="8115300" y="3583544"/>
            <a:ext cx="1733550" cy="334086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93462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-4933950"/>
            <a:ext cx="18402300" cy="15297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-419100" y="-95250"/>
            <a:ext cx="7658100" cy="3962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 rot="10800000">
            <a:off x="10687050" y="7334250"/>
            <a:ext cx="8172450" cy="31051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7000"/>
          </a:blip>
          <a:stretch>
            <a:fillRect/>
          </a:stretch>
        </p:blipFill>
        <p:spPr>
          <a:xfrm rot="-1380000">
            <a:off x="16878300" y="1219200"/>
            <a:ext cx="247650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77000"/>
          </a:blip>
          <a:stretch>
            <a:fillRect/>
          </a:stretch>
        </p:blipFill>
        <p:spPr>
          <a:xfrm rot="2400000">
            <a:off x="-723900" y="7239000"/>
            <a:ext cx="247650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3886200" y="8915400"/>
            <a:ext cx="21336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23000"/>
          </a:blip>
          <a:stretch>
            <a:fillRect/>
          </a:stretch>
        </p:blipFill>
        <p:spPr>
          <a:xfrm>
            <a:off x="14497050" y="-38100"/>
            <a:ext cx="2381250" cy="2381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29000"/>
          </a:blip>
          <a:stretch>
            <a:fillRect/>
          </a:stretch>
        </p:blipFill>
        <p:spPr>
          <a:xfrm>
            <a:off x="1847850" y="7867650"/>
            <a:ext cx="819150" cy="8191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27000"/>
          </a:blip>
          <a:stretch>
            <a:fillRect/>
          </a:stretch>
        </p:blipFill>
        <p:spPr>
          <a:xfrm>
            <a:off x="2495550" y="5829300"/>
            <a:ext cx="1504950" cy="15049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>
            <a:alphaModFix amt="54000"/>
          </a:blip>
          <a:stretch>
            <a:fillRect/>
          </a:stretch>
        </p:blipFill>
        <p:spPr>
          <a:xfrm>
            <a:off x="13296900" y="6096000"/>
            <a:ext cx="933450" cy="93345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690613" y="1630553"/>
            <a:ext cx="7048500" cy="5905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altLang="en-US" sz="3300" dirty="0">
                <a:solidFill>
                  <a:srgbClr val="FFE74A"/>
                </a:solidFill>
                <a:latin typeface="Open Sans SemiBold"/>
              </a:rPr>
              <a:t>결론</a:t>
            </a:r>
            <a:endParaRPr lang="en-US" sz="3300" dirty="0">
              <a:solidFill>
                <a:srgbClr val="FFE74A"/>
              </a:solidFill>
              <a:latin typeface="Open Sans SemiBold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632" y="1519361"/>
            <a:ext cx="64389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720000">
            <a:off x="12755201" y="657225"/>
            <a:ext cx="800100" cy="990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2147483647" y="2147483647"/>
            <a:chExt cx="2147483647" cy="2147483647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720000">
            <a:off x="3819707" y="807702"/>
            <a:ext cx="704850" cy="40005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300000">
            <a:off x="4619807" y="483852"/>
            <a:ext cx="514350" cy="2857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660000">
            <a:off x="3914957" y="255252"/>
            <a:ext cx="628650" cy="361950"/>
          </a:xfrm>
          <a:prstGeom prst="rect">
            <a:avLst/>
          </a:prstGeom>
        </p:spPr>
      </p:pic>
      <p:pic>
        <p:nvPicPr>
          <p:cNvPr id="29" name="Picture 21">
            <a:extLst>
              <a:ext uri="{FF2B5EF4-FFF2-40B4-BE49-F238E27FC236}">
                <a16:creationId xmlns:a16="http://schemas.microsoft.com/office/drawing/2014/main" id="{48C16FBA-AD73-4E27-8FEB-C24674D1DF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5632" y="2287466"/>
            <a:ext cx="6438900" cy="381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05DB3B-8815-4673-9A0E-47D72A50013D}"/>
              </a:ext>
            </a:extLst>
          </p:cNvPr>
          <p:cNvSpPr txBox="1"/>
          <p:nvPr/>
        </p:nvSpPr>
        <p:spPr>
          <a:xfrm>
            <a:off x="3261316" y="3246490"/>
            <a:ext cx="124189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잠자리 초견시기와 매미 초성시기가 빨라지고 있다는 사실을 알 수 있으며 </a:t>
            </a:r>
            <a:endParaRPr lang="en-US" altLang="ko-KR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그에 따라 여름이 오는 시기가 점점 빨라지고 있다고 할 수 있다</a:t>
            </a:r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r>
              <a:rPr lang="ko-KR" altLang="en-US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0980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065CC-E704-4119-9971-6F8620DAB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6809" y="2862263"/>
            <a:ext cx="13716000" cy="3581400"/>
          </a:xfrm>
          <a:noFill/>
        </p:spPr>
        <p:txBody>
          <a:bodyPr>
            <a:normAutofit/>
          </a:bodyPr>
          <a:lstStyle/>
          <a:p>
            <a:pPr algn="r"/>
            <a:r>
              <a:rPr lang="ko-KR" altLang="en-US" sz="5000" dirty="0">
                <a:solidFill>
                  <a:schemeClr val="accent2">
                    <a:lumMod val="50000"/>
                  </a:schemeClr>
                </a:solidFill>
              </a:rPr>
              <a:t>가을이</a:t>
            </a:r>
            <a:r>
              <a:rPr lang="en-US" altLang="ko-KR" sz="5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sz="5000" dirty="0">
                <a:solidFill>
                  <a:schemeClr val="accent2">
                    <a:lumMod val="50000"/>
                  </a:schemeClr>
                </a:solidFill>
              </a:rPr>
              <a:t>오는 속도</a:t>
            </a:r>
            <a:b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</a:b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215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0A874-D934-4D5B-85F0-52C255D1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23900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가을이 오는 속도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D2382F6-BC54-4476-BE00-C2224D745F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75" y="2769395"/>
            <a:ext cx="4502267" cy="603408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202BB-651B-4084-8717-1B53C6B78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93820" y="3026015"/>
            <a:ext cx="8894565" cy="57822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행정구역별 코스모스 개화 시기</a:t>
            </a:r>
            <a:endParaRPr lang="en-US" altLang="ko-KR" sz="375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행정구역별 은행 시작</a:t>
            </a:r>
            <a:r>
              <a:rPr lang="en-US" altLang="ko-KR" sz="3750" dirty="0"/>
              <a:t>, </a:t>
            </a:r>
            <a:r>
              <a:rPr lang="ko-KR" altLang="en-US" sz="3750" dirty="0"/>
              <a:t>절정 시기</a:t>
            </a:r>
            <a:endParaRPr lang="en-US" altLang="ko-KR" sz="375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행정구역별 단풍 시작</a:t>
            </a:r>
            <a:r>
              <a:rPr lang="en-US" altLang="ko-KR" sz="3750" dirty="0"/>
              <a:t>, </a:t>
            </a:r>
            <a:r>
              <a:rPr lang="ko-KR" altLang="en-US" sz="3750" dirty="0"/>
              <a:t>절정 시기</a:t>
            </a:r>
            <a:endParaRPr lang="en-US" altLang="ko-KR" sz="375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지역명산 단풍 시작</a:t>
            </a:r>
            <a:r>
              <a:rPr lang="en-US" altLang="ko-KR" sz="3750" dirty="0"/>
              <a:t>, </a:t>
            </a:r>
            <a:r>
              <a:rPr lang="ko-KR" altLang="en-US" sz="3750" dirty="0"/>
              <a:t>절정 시기</a:t>
            </a:r>
            <a:endParaRPr lang="en-US" altLang="ko-KR" sz="3750" dirty="0"/>
          </a:p>
        </p:txBody>
      </p:sp>
    </p:spTree>
    <p:extLst>
      <p:ext uri="{BB962C8B-B14F-4D97-AF65-F5344CB8AC3E}">
        <p14:creationId xmlns:p14="http://schemas.microsoft.com/office/powerpoint/2010/main" val="67610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A6C62-1123-4F8F-8F6A-148B8262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4400" y="160168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7500" dirty="0"/>
              <a:t>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531B67-6C0D-494A-9807-5047D9258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895" y="3776355"/>
            <a:ext cx="18586515" cy="433746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C4FF0A-EED6-4D5A-86ED-90F6DB54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083" y="1341541"/>
            <a:ext cx="10138559" cy="760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7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364" t="-165532" r="-65937" b="-1367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36637" y="0"/>
            <a:ext cx="12251363" cy="10287000"/>
            <a:chOff x="0" y="0"/>
            <a:chExt cx="322669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26696" cy="2709333"/>
            </a:xfrm>
            <a:custGeom>
              <a:avLst/>
              <a:gdLst/>
              <a:ahLst/>
              <a:cxnLst/>
              <a:rect l="l" t="t" r="r" b="b"/>
              <a:pathLst>
                <a:path w="3226696" h="2709333">
                  <a:moveTo>
                    <a:pt x="0" y="0"/>
                  </a:moveTo>
                  <a:lnTo>
                    <a:pt x="3226696" y="0"/>
                  </a:lnTo>
                  <a:lnTo>
                    <a:pt x="3226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9E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226697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38963" y="1028700"/>
            <a:ext cx="9920337" cy="1274543"/>
            <a:chOff x="0" y="0"/>
            <a:chExt cx="2210325" cy="2839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10325" cy="283978"/>
            </a:xfrm>
            <a:custGeom>
              <a:avLst/>
              <a:gdLst/>
              <a:ahLst/>
              <a:cxnLst/>
              <a:rect l="l" t="t" r="r" b="b"/>
              <a:pathLst>
                <a:path w="2210325" h="283978">
                  <a:moveTo>
                    <a:pt x="78041" y="0"/>
                  </a:moveTo>
                  <a:lnTo>
                    <a:pt x="2132284" y="0"/>
                  </a:lnTo>
                  <a:cubicBezTo>
                    <a:pt x="2152982" y="0"/>
                    <a:pt x="2172832" y="8222"/>
                    <a:pt x="2187467" y="22858"/>
                  </a:cubicBezTo>
                  <a:cubicBezTo>
                    <a:pt x="2202103" y="37493"/>
                    <a:pt x="2210325" y="57343"/>
                    <a:pt x="2210325" y="78041"/>
                  </a:cubicBezTo>
                  <a:lnTo>
                    <a:pt x="2210325" y="205937"/>
                  </a:lnTo>
                  <a:cubicBezTo>
                    <a:pt x="2210325" y="249038"/>
                    <a:pt x="2175385" y="283978"/>
                    <a:pt x="2132284" y="283978"/>
                  </a:cubicBezTo>
                  <a:lnTo>
                    <a:pt x="78041" y="283978"/>
                  </a:lnTo>
                  <a:cubicBezTo>
                    <a:pt x="57343" y="283978"/>
                    <a:pt x="37493" y="275756"/>
                    <a:pt x="22858" y="261120"/>
                  </a:cubicBezTo>
                  <a:cubicBezTo>
                    <a:pt x="8222" y="246484"/>
                    <a:pt x="0" y="226634"/>
                    <a:pt x="0" y="205937"/>
                  </a:cubicBezTo>
                  <a:lnTo>
                    <a:pt x="0" y="78041"/>
                  </a:lnTo>
                  <a:cubicBezTo>
                    <a:pt x="0" y="34940"/>
                    <a:pt x="34940" y="0"/>
                    <a:pt x="7804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210325" cy="303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38963" y="1028700"/>
            <a:ext cx="1274543" cy="127454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B20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38963" y="7694032"/>
            <a:ext cx="9920337" cy="1274543"/>
            <a:chOff x="0" y="0"/>
            <a:chExt cx="13227115" cy="169939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3227115" cy="1699390"/>
              <a:chOff x="0" y="0"/>
              <a:chExt cx="2210325" cy="28397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10325" cy="283978"/>
              </a:xfrm>
              <a:custGeom>
                <a:avLst/>
                <a:gdLst/>
                <a:ahLst/>
                <a:cxnLst/>
                <a:rect l="l" t="t" r="r" b="b"/>
                <a:pathLst>
                  <a:path w="2210325" h="283978">
                    <a:moveTo>
                      <a:pt x="78041" y="0"/>
                    </a:moveTo>
                    <a:lnTo>
                      <a:pt x="2132284" y="0"/>
                    </a:lnTo>
                    <a:cubicBezTo>
                      <a:pt x="2152982" y="0"/>
                      <a:pt x="2172832" y="8222"/>
                      <a:pt x="2187467" y="22858"/>
                    </a:cubicBezTo>
                    <a:cubicBezTo>
                      <a:pt x="2202103" y="37493"/>
                      <a:pt x="2210325" y="57343"/>
                      <a:pt x="2210325" y="78041"/>
                    </a:cubicBezTo>
                    <a:lnTo>
                      <a:pt x="2210325" y="205937"/>
                    </a:lnTo>
                    <a:cubicBezTo>
                      <a:pt x="2210325" y="249038"/>
                      <a:pt x="2175385" y="283978"/>
                      <a:pt x="2132284" y="283978"/>
                    </a:cubicBezTo>
                    <a:lnTo>
                      <a:pt x="78041" y="283978"/>
                    </a:lnTo>
                    <a:cubicBezTo>
                      <a:pt x="57343" y="283978"/>
                      <a:pt x="37493" y="275756"/>
                      <a:pt x="22858" y="261120"/>
                    </a:cubicBezTo>
                    <a:cubicBezTo>
                      <a:pt x="8222" y="246484"/>
                      <a:pt x="0" y="226634"/>
                      <a:pt x="0" y="205937"/>
                    </a:cubicBezTo>
                    <a:lnTo>
                      <a:pt x="0" y="78041"/>
                    </a:lnTo>
                    <a:cubicBezTo>
                      <a:pt x="0" y="34940"/>
                      <a:pt x="34940" y="0"/>
                      <a:pt x="78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2210325" cy="3030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5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699390" cy="169939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B20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5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121188" y="403508"/>
              <a:ext cx="10172314" cy="799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5"/>
                </a:lnSpc>
              </a:pPr>
              <a:r>
                <a:rPr lang="en-US" sz="3773">
                  <a:solidFill>
                    <a:srgbClr val="3C6B13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결론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21292" y="422961"/>
              <a:ext cx="856807" cy="824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5"/>
                </a:lnSpc>
              </a:pPr>
              <a:r>
                <a:rPr lang="en-US" sz="3973">
                  <a:solidFill>
                    <a:srgbClr val="FFFFFF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03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952500"/>
            <a:ext cx="55699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50"/>
              </a:lnSpc>
            </a:pPr>
            <a:r>
              <a:rPr lang="en-US" sz="7500" spc="-15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목차</a:t>
            </a:r>
            <a:r>
              <a:rPr lang="en-US" sz="75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29854" y="1322108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주제 선정 이유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54932" y="1338777"/>
            <a:ext cx="642605" cy="625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5"/>
              </a:lnSpc>
            </a:pPr>
            <a:r>
              <a:rPr lang="en-US" sz="3973">
                <a:solidFill>
                  <a:srgbClr val="FFFFFF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338963" y="4361366"/>
            <a:ext cx="9920337" cy="1274543"/>
            <a:chOff x="0" y="0"/>
            <a:chExt cx="13227115" cy="1699390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3227115" cy="1699390"/>
              <a:chOff x="0" y="0"/>
              <a:chExt cx="2210325" cy="28397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210325" cy="283978"/>
              </a:xfrm>
              <a:custGeom>
                <a:avLst/>
                <a:gdLst/>
                <a:ahLst/>
                <a:cxnLst/>
                <a:rect l="l" t="t" r="r" b="b"/>
                <a:pathLst>
                  <a:path w="2210325" h="283978">
                    <a:moveTo>
                      <a:pt x="78041" y="0"/>
                    </a:moveTo>
                    <a:lnTo>
                      <a:pt x="2132284" y="0"/>
                    </a:lnTo>
                    <a:cubicBezTo>
                      <a:pt x="2152982" y="0"/>
                      <a:pt x="2172832" y="8222"/>
                      <a:pt x="2187467" y="22858"/>
                    </a:cubicBezTo>
                    <a:cubicBezTo>
                      <a:pt x="2202103" y="37493"/>
                      <a:pt x="2210325" y="57343"/>
                      <a:pt x="2210325" y="78041"/>
                    </a:cubicBezTo>
                    <a:lnTo>
                      <a:pt x="2210325" y="205937"/>
                    </a:lnTo>
                    <a:cubicBezTo>
                      <a:pt x="2210325" y="249038"/>
                      <a:pt x="2175385" y="283978"/>
                      <a:pt x="2132284" y="283978"/>
                    </a:cubicBezTo>
                    <a:lnTo>
                      <a:pt x="78041" y="283978"/>
                    </a:lnTo>
                    <a:cubicBezTo>
                      <a:pt x="57343" y="283978"/>
                      <a:pt x="37493" y="275756"/>
                      <a:pt x="22858" y="261120"/>
                    </a:cubicBezTo>
                    <a:cubicBezTo>
                      <a:pt x="8222" y="246484"/>
                      <a:pt x="0" y="226634"/>
                      <a:pt x="0" y="205937"/>
                    </a:cubicBezTo>
                    <a:lnTo>
                      <a:pt x="0" y="78041"/>
                    </a:lnTo>
                    <a:cubicBezTo>
                      <a:pt x="0" y="34940"/>
                      <a:pt x="34940" y="0"/>
                      <a:pt x="78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19050"/>
                <a:ext cx="2210325" cy="3030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5"/>
                  </a:lnSpc>
                </a:pPr>
                <a:r>
                  <a:rPr lang="en-US" sz="2419">
                    <a:solidFill>
                      <a:srgbClr val="FFFFFF"/>
                    </a:solidFill>
                    <a:latin typeface="둥근펜"/>
                    <a:ea typeface="둥근펜"/>
                    <a:cs typeface="둥근펜"/>
                    <a:sym typeface="둥근펜"/>
                  </a:rPr>
                  <a:t>ㄴㅇㄹ</a:t>
                </a: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1699390" cy="1699390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FC66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45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421292" y="422961"/>
              <a:ext cx="856807" cy="8248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65"/>
                </a:lnSpc>
              </a:pPr>
              <a:r>
                <a:rPr lang="en-US" sz="3973">
                  <a:solidFill>
                    <a:srgbClr val="FFFFFF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02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2121188" y="407276"/>
              <a:ext cx="10172314" cy="799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5"/>
                </a:lnSpc>
              </a:pPr>
              <a:r>
                <a:rPr lang="en-US" sz="3773">
                  <a:solidFill>
                    <a:srgbClr val="3C6B13"/>
                  </a:solidFill>
                  <a:latin typeface="둥근펜 Bold"/>
                  <a:ea typeface="둥근펜 Bold"/>
                  <a:cs typeface="둥근펜 Bold"/>
                  <a:sym typeface="둥근펜 Bold"/>
                </a:rPr>
                <a:t>생태계 분석 결과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89DB3E6-1092-4CB2-A6E6-E2603884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C86C0B-14DC-4DBE-AB82-0A92C4621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732" y="0"/>
            <a:ext cx="7278537" cy="10287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9D5A90-8FCE-4BCC-B043-98056074B6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51" t="8234" r="3199" b="84355"/>
          <a:stretch/>
        </p:blipFill>
        <p:spPr>
          <a:xfrm>
            <a:off x="10489419" y="792843"/>
            <a:ext cx="4008351" cy="14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02E33-7894-43D0-A6E1-68B626C47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9700"/>
            <a:ext cx="8229600" cy="1143000"/>
          </a:xfrm>
        </p:spPr>
        <p:txBody>
          <a:bodyPr>
            <a:noAutofit/>
          </a:bodyPr>
          <a:lstStyle/>
          <a:p>
            <a:r>
              <a:rPr lang="ko-KR" altLang="en-US" sz="7500" dirty="0"/>
              <a:t>🍂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DA7967-ACA0-4CE2-9F13-EDD49AEEB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789" y="3780747"/>
            <a:ext cx="18644028" cy="4350882"/>
          </a:xfrm>
        </p:spPr>
      </p:pic>
    </p:spTree>
    <p:extLst>
      <p:ext uri="{BB962C8B-B14F-4D97-AF65-F5344CB8AC3E}">
        <p14:creationId xmlns:p14="http://schemas.microsoft.com/office/powerpoint/2010/main" val="74321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EC945-D1F9-4148-9CC0-11F00B72F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7500" dirty="0"/>
              <a:t>🍂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A2E20B-14D1-4492-9C0F-3541A3F8A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7600" y="3785259"/>
            <a:ext cx="18624698" cy="4346370"/>
          </a:xfrm>
        </p:spPr>
      </p:pic>
    </p:spTree>
    <p:extLst>
      <p:ext uri="{BB962C8B-B14F-4D97-AF65-F5344CB8AC3E}">
        <p14:creationId xmlns:p14="http://schemas.microsoft.com/office/powerpoint/2010/main" val="196806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A1DD4-4A16-4E53-B2FE-D606E339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26175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7500" dirty="0"/>
              <a:t>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85071CB-F311-42BF-9F91-DF3DB96E7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896" y="3529956"/>
            <a:ext cx="18650072" cy="4352292"/>
          </a:xfrm>
        </p:spPr>
      </p:pic>
    </p:spTree>
    <p:extLst>
      <p:ext uri="{BB962C8B-B14F-4D97-AF65-F5344CB8AC3E}">
        <p14:creationId xmlns:p14="http://schemas.microsoft.com/office/powerpoint/2010/main" val="3837423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DB0AE-2F24-4642-97E1-8377082F3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45" y="10435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7500" dirty="0"/>
              <a:t>🍁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B291C4-CF0A-45CD-8F81-2801CBB75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1064" y="3767447"/>
            <a:ext cx="18548355" cy="432855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092327-56E3-4733-8DFC-8A27F8C4F4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9" y="220148"/>
            <a:ext cx="4429236" cy="43285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A9B2C8-D20F-40B6-BC5F-232A97A74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08" y="201551"/>
            <a:ext cx="4860512" cy="42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7B3CE-CC46-43D6-A3CE-BE1F87E4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573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sz="7500" dirty="0"/>
              <a:t>⛰️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5B87EC-6185-4827-B1D2-225F35403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896" y="3776355"/>
            <a:ext cx="18624683" cy="43463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AFFBF-9D2A-4D34-A905-B5B8A642D808}"/>
              </a:ext>
            </a:extLst>
          </p:cNvPr>
          <p:cNvSpPr txBox="1"/>
          <p:nvPr/>
        </p:nvSpPr>
        <p:spPr>
          <a:xfrm>
            <a:off x="2057400" y="7072313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북한산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BFE4A-D227-4677-BB95-5A05B0CD692F}"/>
              </a:ext>
            </a:extLst>
          </p:cNvPr>
          <p:cNvSpPr txBox="1"/>
          <p:nvPr/>
        </p:nvSpPr>
        <p:spPr>
          <a:xfrm>
            <a:off x="5872163" y="6011467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설악산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1D5EA-7869-4B1B-8089-BCF3197B7BFB}"/>
              </a:ext>
            </a:extLst>
          </p:cNvPr>
          <p:cNvSpPr txBox="1"/>
          <p:nvPr/>
        </p:nvSpPr>
        <p:spPr>
          <a:xfrm>
            <a:off x="9590484" y="6933010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계룡산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6AE67-0ABE-4394-99F1-6FA4A3626D20}"/>
              </a:ext>
            </a:extLst>
          </p:cNvPr>
          <p:cNvSpPr txBox="1"/>
          <p:nvPr/>
        </p:nvSpPr>
        <p:spPr>
          <a:xfrm>
            <a:off x="13169504" y="6911579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/>
              <a:t>내장산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62197-DEEF-4C17-B699-F93BD62B5105}"/>
              </a:ext>
            </a:extLst>
          </p:cNvPr>
          <p:cNvSpPr txBox="1"/>
          <p:nvPr/>
        </p:nvSpPr>
        <p:spPr>
          <a:xfrm>
            <a:off x="16834247" y="6933010"/>
            <a:ext cx="1223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 err="1"/>
              <a:t>팔공산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083229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D4D7B-0763-4329-8756-28566522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0"/>
            <a:ext cx="8229600" cy="1143000"/>
          </a:xfrm>
        </p:spPr>
        <p:txBody>
          <a:bodyPr>
            <a:noAutofit/>
          </a:bodyPr>
          <a:lstStyle/>
          <a:p>
            <a:r>
              <a:rPr lang="ko-KR" altLang="en-US" sz="7500" dirty="0"/>
              <a:t>⛰️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8D4B375-C06F-4B25-B725-F9BDF4C43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736" y="3785259"/>
            <a:ext cx="18624698" cy="4346370"/>
          </a:xfrm>
        </p:spPr>
      </p:pic>
    </p:spTree>
    <p:extLst>
      <p:ext uri="{BB962C8B-B14F-4D97-AF65-F5344CB8AC3E}">
        <p14:creationId xmlns:p14="http://schemas.microsoft.com/office/powerpoint/2010/main" val="1180608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A4440-1A87-40C5-BB20-4D70B058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296400" cy="2125662"/>
          </a:xfrm>
        </p:spPr>
        <p:txBody>
          <a:bodyPr>
            <a:normAutofit/>
          </a:bodyPr>
          <a:lstStyle/>
          <a:p>
            <a:r>
              <a:rPr lang="ko-KR" altLang="en-US" sz="5000" dirty="0"/>
              <a:t>가을의 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5A83C-9F13-4275-8113-3A5ECC5B5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705100"/>
            <a:ext cx="15392400" cy="62865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3750" dirty="0"/>
              <a:t> </a:t>
            </a:r>
            <a:r>
              <a:rPr lang="ko-KR" altLang="en-US" sz="3750" dirty="0"/>
              <a:t>공무원들이 일을 </a:t>
            </a:r>
            <a:r>
              <a:rPr lang="ko-KR" altLang="en-US" sz="3750" dirty="0" err="1"/>
              <a:t>안한다</a:t>
            </a:r>
            <a:r>
              <a:rPr lang="en-US" altLang="ko-KR" sz="3750" dirty="0"/>
              <a:t>! </a:t>
            </a:r>
            <a:r>
              <a:rPr lang="ko-KR" altLang="en-US" sz="3750" dirty="0"/>
              <a:t>데이터 좀 주세요</a:t>
            </a:r>
            <a:r>
              <a:rPr lang="en-US" altLang="ko-KR" sz="3750" dirty="0"/>
              <a:t>.</a:t>
            </a:r>
          </a:p>
          <a:p>
            <a:pPr marL="0" indent="0">
              <a:buNone/>
            </a:pPr>
            <a:endParaRPr lang="en-US" altLang="ko-KR" sz="375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해안가는 해수면 온도상승 속도가 늦음 </a:t>
            </a:r>
            <a:endParaRPr lang="en-US" altLang="ko-KR" sz="3750" dirty="0"/>
          </a:p>
          <a:p>
            <a:pPr marL="0" indent="0">
              <a:buNone/>
            </a:pPr>
            <a:r>
              <a:rPr lang="en-US" altLang="ko-KR" sz="3750" dirty="0"/>
              <a:t>			</a:t>
            </a:r>
            <a:r>
              <a:rPr lang="ko-KR" altLang="en-US" sz="3750" dirty="0"/>
              <a:t>→ 내륙보다는 지구온난화 영향이 적다</a:t>
            </a:r>
            <a:endParaRPr lang="en-US" altLang="ko-KR" sz="3750" dirty="0"/>
          </a:p>
          <a:p>
            <a:pPr marL="0" indent="0">
              <a:buNone/>
            </a:pPr>
            <a:endParaRPr lang="en-US" altLang="ko-KR" sz="375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3750" dirty="0"/>
              <a:t>남부지방은 지구온난화 영향이 ↑ </a:t>
            </a:r>
            <a:endParaRPr lang="en-US" altLang="ko-KR" sz="3750" dirty="0"/>
          </a:p>
          <a:p>
            <a:pPr marL="0" indent="0">
              <a:buNone/>
            </a:pPr>
            <a:r>
              <a:rPr lang="en-US" altLang="ko-KR" sz="3750" dirty="0"/>
              <a:t>			</a:t>
            </a:r>
            <a:r>
              <a:rPr lang="ko-KR" altLang="en-US" sz="3750" dirty="0"/>
              <a:t>→ 단풍놀이를 천천히 준비하자</a:t>
            </a:r>
            <a:endParaRPr lang="en-US" altLang="ko-KR" sz="3750" dirty="0"/>
          </a:p>
        </p:txBody>
      </p:sp>
    </p:spTree>
    <p:extLst>
      <p:ext uri="{BB962C8B-B14F-4D97-AF65-F5344CB8AC3E}">
        <p14:creationId xmlns:p14="http://schemas.microsoft.com/office/powerpoint/2010/main" val="120535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364" t="-165532" r="-65937" b="-1367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21396" y="-36165"/>
            <a:ext cx="12266604" cy="10359330"/>
            <a:chOff x="-4014" y="-19050"/>
            <a:chExt cx="3230711" cy="2728383"/>
          </a:xfrm>
        </p:grpSpPr>
        <p:sp>
          <p:nvSpPr>
            <p:cNvPr id="4" name="Freeform 4"/>
            <p:cNvSpPr/>
            <p:nvPr/>
          </p:nvSpPr>
          <p:spPr>
            <a:xfrm>
              <a:off x="-4014" y="0"/>
              <a:ext cx="3226696" cy="2709333"/>
            </a:xfrm>
            <a:custGeom>
              <a:avLst/>
              <a:gdLst/>
              <a:ahLst/>
              <a:cxnLst/>
              <a:rect l="l" t="t" r="r" b="b"/>
              <a:pathLst>
                <a:path w="3226696" h="2709333">
                  <a:moveTo>
                    <a:pt x="0" y="0"/>
                  </a:moveTo>
                  <a:lnTo>
                    <a:pt x="3226696" y="0"/>
                  </a:lnTo>
                  <a:lnTo>
                    <a:pt x="32266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9E9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226697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4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952500"/>
            <a:ext cx="5569984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50"/>
              </a:lnSpc>
            </a:pPr>
            <a:r>
              <a:rPr lang="en-US" sz="7500" spc="-150" dirty="0" err="1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출처</a:t>
            </a:r>
            <a:r>
              <a:rPr lang="en-US" sz="75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.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0CAA45F-772A-019E-B6A5-750CA8EE637E}"/>
              </a:ext>
            </a:extLst>
          </p:cNvPr>
          <p:cNvSpPr txBox="1"/>
          <p:nvPr/>
        </p:nvSpPr>
        <p:spPr>
          <a:xfrm>
            <a:off x="7635522" y="1638300"/>
            <a:ext cx="10203416" cy="7303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lnSpc>
                <a:spcPts val="9750"/>
              </a:lnSpc>
              <a:buAutoNum type="arabicPeriod"/>
            </a:pPr>
            <a:r>
              <a:rPr lang="ko-KR" altLang="en-US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, </a:t>
            </a:r>
            <a:r>
              <a:rPr lang="ko-KR" altLang="en-US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기온 데이터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: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  <a:hlinkClick r:id="rId3"/>
              </a:rPr>
              <a:t>https://data.kma.go.kr/cmmn/main.do</a:t>
            </a: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  <a:p>
            <a:pPr marL="514350" indent="-514350" algn="l">
              <a:lnSpc>
                <a:spcPts val="9750"/>
              </a:lnSpc>
              <a:buAutoNum type="arabicPeriod"/>
            </a:pPr>
            <a:r>
              <a:rPr lang="ko-KR" altLang="en-US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관련 기사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: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  <a:hlinkClick r:id="rId4"/>
              </a:rPr>
              <a:t>https://www.imaeil.com/page/view/2024040117505701111</a:t>
            </a: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  <a:p>
            <a:pPr algn="l">
              <a:lnSpc>
                <a:spcPts val="9750"/>
              </a:lnSpc>
            </a:pP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   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  <a:hlinkClick r:id="rId5"/>
              </a:rPr>
              <a:t>https://news.heraldcorp.com/view.php?ud=20220917000022</a:t>
            </a: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  <a:p>
            <a:pPr marL="514350" indent="-514350" algn="l">
              <a:lnSpc>
                <a:spcPts val="9750"/>
              </a:lnSpc>
              <a:buAutoNum type="arabicPeriod" startAt="3"/>
            </a:pPr>
            <a:r>
              <a:rPr lang="ko-KR" altLang="en-US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사진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 :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  <a:hlinkClick r:id="rId6"/>
              </a:rPr>
              <a:t>https://www.forest.go.kr/kfsweb/kfs/idx/Index.do?mn=NKFS_01&amp;mainType=01&amp;slide=2</a:t>
            </a: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  <a:p>
            <a:pPr marL="514350" indent="-514350" algn="l">
              <a:lnSpc>
                <a:spcPts val="9750"/>
              </a:lnSpc>
              <a:buAutoNum type="arabicPeriod" startAt="3"/>
            </a:pPr>
            <a:r>
              <a:rPr lang="ko-KR" altLang="en-US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논문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: </a:t>
            </a:r>
            <a:r>
              <a:rPr lang="en-US" altLang="ko-KR" sz="2000" spc="-150" dirty="0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  <a:hlinkClick r:id="rId7"/>
              </a:rPr>
              <a:t>https://www-dbpia-co-kr.libproxy.yu.ac.kr/journal/articleDetail?nodeId=NODE06135935</a:t>
            </a: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  <a:p>
            <a:pPr marL="514350" indent="-514350" algn="l">
              <a:lnSpc>
                <a:spcPts val="9750"/>
              </a:lnSpc>
              <a:buAutoNum type="arabicPeriod" startAt="3"/>
            </a:pPr>
            <a:endParaRPr lang="en-US" altLang="ko-KR" sz="2000" spc="-150" dirty="0">
              <a:solidFill>
                <a:srgbClr val="3C6B13"/>
              </a:solidFill>
              <a:latin typeface="둥근펜 Bold"/>
              <a:ea typeface="둥근펜 Bold"/>
              <a:cs typeface="둥근펜 Bold"/>
              <a:sym typeface="둥근펜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9927" y="1616070"/>
            <a:ext cx="5080827" cy="6251450"/>
          </a:xfrm>
          <a:custGeom>
            <a:avLst/>
            <a:gdLst/>
            <a:ahLst/>
            <a:cxnLst/>
            <a:rect l="l" t="t" r="r" b="b"/>
            <a:pathLst>
              <a:path w="5080827" h="6251450">
                <a:moveTo>
                  <a:pt x="0" y="0"/>
                </a:moveTo>
                <a:lnTo>
                  <a:pt x="5080827" y="0"/>
                </a:lnTo>
                <a:lnTo>
                  <a:pt x="5080827" y="6251449"/>
                </a:lnTo>
                <a:lnTo>
                  <a:pt x="0" y="6251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616070"/>
            <a:ext cx="5708604" cy="6251450"/>
          </a:xfrm>
          <a:custGeom>
            <a:avLst/>
            <a:gdLst/>
            <a:ahLst/>
            <a:cxnLst/>
            <a:rect l="l" t="t" r="r" b="b"/>
            <a:pathLst>
              <a:path w="5708604" h="6251450">
                <a:moveTo>
                  <a:pt x="0" y="0"/>
                </a:moveTo>
                <a:lnTo>
                  <a:pt x="5708604" y="0"/>
                </a:lnTo>
                <a:lnTo>
                  <a:pt x="5708604" y="6251449"/>
                </a:lnTo>
                <a:lnTo>
                  <a:pt x="0" y="6251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8" r="-102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91046" y="219054"/>
            <a:ext cx="2576128" cy="2576128"/>
          </a:xfrm>
          <a:custGeom>
            <a:avLst/>
            <a:gdLst/>
            <a:ahLst/>
            <a:cxnLst/>
            <a:rect l="l" t="t" r="r" b="b"/>
            <a:pathLst>
              <a:path w="2576128" h="2576128">
                <a:moveTo>
                  <a:pt x="0" y="0"/>
                </a:moveTo>
                <a:lnTo>
                  <a:pt x="2576128" y="0"/>
                </a:lnTo>
                <a:lnTo>
                  <a:pt x="2576128" y="2576128"/>
                </a:lnTo>
                <a:lnTo>
                  <a:pt x="0" y="257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8087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주제 선정 이유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11032" y="1541670"/>
            <a:ext cx="11065935" cy="6249892"/>
          </a:xfrm>
          <a:custGeom>
            <a:avLst/>
            <a:gdLst/>
            <a:ahLst/>
            <a:cxnLst/>
            <a:rect l="l" t="t" r="r" b="b"/>
            <a:pathLst>
              <a:path w="11065935" h="6249892">
                <a:moveTo>
                  <a:pt x="0" y="0"/>
                </a:moveTo>
                <a:lnTo>
                  <a:pt x="11065936" y="0"/>
                </a:lnTo>
                <a:lnTo>
                  <a:pt x="11065936" y="6249892"/>
                </a:lnTo>
                <a:lnTo>
                  <a:pt x="0" y="6249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06820" y="8305912"/>
            <a:ext cx="10274360" cy="1385539"/>
          </a:xfrm>
          <a:custGeom>
            <a:avLst/>
            <a:gdLst/>
            <a:ahLst/>
            <a:cxnLst/>
            <a:rect l="l" t="t" r="r" b="b"/>
            <a:pathLst>
              <a:path w="10274360" h="1385539">
                <a:moveTo>
                  <a:pt x="0" y="0"/>
                </a:moveTo>
                <a:lnTo>
                  <a:pt x="10274360" y="0"/>
                </a:lnTo>
                <a:lnTo>
                  <a:pt x="10274360" y="1385539"/>
                </a:lnTo>
                <a:lnTo>
                  <a:pt x="0" y="1385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37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6892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분석 결과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4192" y="1262892"/>
            <a:ext cx="4800357" cy="6808828"/>
          </a:xfrm>
          <a:custGeom>
            <a:avLst/>
            <a:gdLst/>
            <a:ahLst/>
            <a:cxnLst/>
            <a:rect l="l" t="t" r="r" b="b"/>
            <a:pathLst>
              <a:path w="4800357" h="6808828">
                <a:moveTo>
                  <a:pt x="0" y="0"/>
                </a:moveTo>
                <a:lnTo>
                  <a:pt x="4800357" y="0"/>
                </a:lnTo>
                <a:lnTo>
                  <a:pt x="4800357" y="6808828"/>
                </a:lnTo>
                <a:lnTo>
                  <a:pt x="0" y="6808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61938" y="3046740"/>
            <a:ext cx="6776913" cy="3241132"/>
          </a:xfrm>
          <a:custGeom>
            <a:avLst/>
            <a:gdLst/>
            <a:ahLst/>
            <a:cxnLst/>
            <a:rect l="l" t="t" r="r" b="b"/>
            <a:pathLst>
              <a:path w="6776913" h="3241132">
                <a:moveTo>
                  <a:pt x="0" y="0"/>
                </a:moveTo>
                <a:lnTo>
                  <a:pt x="6776913" y="0"/>
                </a:lnTo>
                <a:lnTo>
                  <a:pt x="6776913" y="3241132"/>
                </a:lnTo>
                <a:lnTo>
                  <a:pt x="0" y="3241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64360" y="8555600"/>
            <a:ext cx="12325881" cy="1405400"/>
          </a:xfrm>
          <a:custGeom>
            <a:avLst/>
            <a:gdLst/>
            <a:ahLst/>
            <a:cxnLst/>
            <a:rect l="l" t="t" r="r" b="b"/>
            <a:pathLst>
              <a:path w="12325881" h="1405400">
                <a:moveTo>
                  <a:pt x="0" y="0"/>
                </a:moveTo>
                <a:lnTo>
                  <a:pt x="12325881" y="0"/>
                </a:lnTo>
                <a:lnTo>
                  <a:pt x="12325881" y="1405400"/>
                </a:lnTo>
                <a:lnTo>
                  <a:pt x="0" y="1405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6892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분석 결과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7038" y="1618991"/>
            <a:ext cx="11253925" cy="6346318"/>
          </a:xfrm>
          <a:custGeom>
            <a:avLst/>
            <a:gdLst/>
            <a:ahLst/>
            <a:cxnLst/>
            <a:rect l="l" t="t" r="r" b="b"/>
            <a:pathLst>
              <a:path w="11253925" h="6346318">
                <a:moveTo>
                  <a:pt x="0" y="0"/>
                </a:moveTo>
                <a:lnTo>
                  <a:pt x="11253924" y="0"/>
                </a:lnTo>
                <a:lnTo>
                  <a:pt x="11253924" y="6346318"/>
                </a:lnTo>
                <a:lnTo>
                  <a:pt x="0" y="6346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83490" y="8555859"/>
            <a:ext cx="12675810" cy="1029793"/>
          </a:xfrm>
          <a:custGeom>
            <a:avLst/>
            <a:gdLst/>
            <a:ahLst/>
            <a:cxnLst/>
            <a:rect l="l" t="t" r="r" b="b"/>
            <a:pathLst>
              <a:path w="12675810" h="1029793">
                <a:moveTo>
                  <a:pt x="0" y="0"/>
                </a:moveTo>
                <a:lnTo>
                  <a:pt x="12675810" y="0"/>
                </a:lnTo>
                <a:lnTo>
                  <a:pt x="12675810" y="1029793"/>
                </a:lnTo>
                <a:lnTo>
                  <a:pt x="0" y="1029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56892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분석 결과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2514" y="1487001"/>
            <a:ext cx="14502973" cy="8137605"/>
          </a:xfrm>
          <a:custGeom>
            <a:avLst/>
            <a:gdLst/>
            <a:ahLst/>
            <a:cxnLst/>
            <a:rect l="l" t="t" r="r" b="b"/>
            <a:pathLst>
              <a:path w="14502973" h="8137605">
                <a:moveTo>
                  <a:pt x="0" y="0"/>
                </a:moveTo>
                <a:lnTo>
                  <a:pt x="14502972" y="0"/>
                </a:lnTo>
                <a:lnTo>
                  <a:pt x="14502972" y="8137604"/>
                </a:lnTo>
                <a:lnTo>
                  <a:pt x="0" y="81376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6892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분석 결과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12965"/>
            <a:ext cx="7944600" cy="4497784"/>
          </a:xfrm>
          <a:custGeom>
            <a:avLst/>
            <a:gdLst/>
            <a:ahLst/>
            <a:cxnLst/>
            <a:rect l="l" t="t" r="r" b="b"/>
            <a:pathLst>
              <a:path w="7944600" h="4497784">
                <a:moveTo>
                  <a:pt x="0" y="0"/>
                </a:moveTo>
                <a:lnTo>
                  <a:pt x="7944600" y="0"/>
                </a:lnTo>
                <a:lnTo>
                  <a:pt x="7944600" y="4497785"/>
                </a:lnTo>
                <a:lnTo>
                  <a:pt x="0" y="4497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55766" y="2112965"/>
            <a:ext cx="8003534" cy="4497784"/>
          </a:xfrm>
          <a:custGeom>
            <a:avLst/>
            <a:gdLst/>
            <a:ahLst/>
            <a:cxnLst/>
            <a:rect l="l" t="t" r="r" b="b"/>
            <a:pathLst>
              <a:path w="8003534" h="4497784">
                <a:moveTo>
                  <a:pt x="0" y="0"/>
                </a:moveTo>
                <a:lnTo>
                  <a:pt x="8003534" y="0"/>
                </a:lnTo>
                <a:lnTo>
                  <a:pt x="8003534" y="4497785"/>
                </a:lnTo>
                <a:lnTo>
                  <a:pt x="0" y="4497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17861" y="7426997"/>
            <a:ext cx="12675810" cy="1029793"/>
          </a:xfrm>
          <a:custGeom>
            <a:avLst/>
            <a:gdLst/>
            <a:ahLst/>
            <a:cxnLst/>
            <a:rect l="l" t="t" r="r" b="b"/>
            <a:pathLst>
              <a:path w="12675810" h="1029793">
                <a:moveTo>
                  <a:pt x="0" y="0"/>
                </a:moveTo>
                <a:lnTo>
                  <a:pt x="12675810" y="0"/>
                </a:lnTo>
                <a:lnTo>
                  <a:pt x="12675810" y="1029793"/>
                </a:lnTo>
                <a:lnTo>
                  <a:pt x="0" y="10297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6892" y="419396"/>
            <a:ext cx="7629235" cy="60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773">
                <a:solidFill>
                  <a:srgbClr val="3C6B13"/>
                </a:solidFill>
                <a:latin typeface="둥근펜 Bold"/>
                <a:ea typeface="둥근펜 Bold"/>
                <a:cs typeface="둥근펜 Bold"/>
                <a:sym typeface="둥근펜 Bold"/>
              </a:rPr>
              <a:t>생태계 분석 결과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412</Words>
  <Application>Microsoft Office PowerPoint</Application>
  <PresentationFormat>사용자 지정</PresentationFormat>
  <Paragraphs>67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한컴 말랑말랑 Bold</vt:lpstr>
      <vt:lpstr>둥근펜</vt:lpstr>
      <vt:lpstr>둥근펜 Bold</vt:lpstr>
      <vt:lpstr>Pretendard JP</vt:lpstr>
      <vt:lpstr>Calibri</vt:lpstr>
      <vt:lpstr>맑은 고딕</vt:lpstr>
      <vt:lpstr>Open Sans SemiBold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가을이 오는 속도  </vt:lpstr>
      <vt:lpstr>가을이 오는 속도</vt:lpstr>
      <vt:lpstr>🌼</vt:lpstr>
      <vt:lpstr>PowerPoint 프레젠테이션</vt:lpstr>
      <vt:lpstr>🍂</vt:lpstr>
      <vt:lpstr>🍂</vt:lpstr>
      <vt:lpstr>🍁</vt:lpstr>
      <vt:lpstr>🍁</vt:lpstr>
      <vt:lpstr>⛰️</vt:lpstr>
      <vt:lpstr>⛰️</vt:lpstr>
      <vt:lpstr>가을의 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귀여운 봄 트렌드 분석 발표 프레젠테이션</dc:title>
  <cp:lastModifiedBy>KDP-30</cp:lastModifiedBy>
  <cp:revision>3</cp:revision>
  <dcterms:created xsi:type="dcterms:W3CDTF">2006-08-16T00:00:00Z</dcterms:created>
  <dcterms:modified xsi:type="dcterms:W3CDTF">2024-08-01T02:15:27Z</dcterms:modified>
  <dc:identifier>DAGMkbCk8VE</dc:identifier>
</cp:coreProperties>
</file>